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1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0" autoAdjust="0"/>
    <p:restoredTop sz="92000" autoAdjust="0"/>
  </p:normalViewPr>
  <p:slideViewPr>
    <p:cSldViewPr>
      <p:cViewPr varScale="1">
        <p:scale>
          <a:sx n="72" d="100"/>
          <a:sy n="72"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7F4EC-28FC-4175-8BB7-4E77F81947F9}" type="datetimeFigureOut">
              <a:rPr lang="en-US" smtClean="0"/>
              <a:pPr/>
              <a:t>3/3/2011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5D2AA0-9A6F-4198-8A6E-FCE4B723EB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forget about the properties</a:t>
            </a:r>
            <a:r>
              <a:rPr lang="en-US" baseline="0" dirty="0" smtClean="0"/>
              <a:t> for solving different inequalities.</a:t>
            </a:r>
            <a:endParaRPr lang="en-US" dirty="0"/>
          </a:p>
        </p:txBody>
      </p:sp>
      <p:sp>
        <p:nvSpPr>
          <p:cNvPr id="4" name="Slide Number Placeholder 3"/>
          <p:cNvSpPr>
            <a:spLocks noGrp="1"/>
          </p:cNvSpPr>
          <p:nvPr>
            <p:ph type="sldNum" sz="quarter" idx="10"/>
          </p:nvPr>
        </p:nvSpPr>
        <p:spPr/>
        <p:txBody>
          <a:bodyPr/>
          <a:lstStyle/>
          <a:p>
            <a:fld id="{1C5D2AA0-9A6F-4198-8A6E-FCE4B723EBDF}"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problem needs to be solved as two separate</a:t>
            </a:r>
            <a:r>
              <a:rPr lang="en-US" baseline="0" dirty="0" smtClean="0"/>
              <a:t> inequalities. The answer will differ in that from all the other problems we have solved because the answer will not be a numeric value. </a:t>
            </a:r>
            <a:endParaRPr lang="en-US" dirty="0"/>
          </a:p>
        </p:txBody>
      </p:sp>
      <p:sp>
        <p:nvSpPr>
          <p:cNvPr id="4" name="Slide Number Placeholder 3"/>
          <p:cNvSpPr>
            <a:spLocks noGrp="1"/>
          </p:cNvSpPr>
          <p:nvPr>
            <p:ph type="sldNum" sz="quarter" idx="10"/>
          </p:nvPr>
        </p:nvSpPr>
        <p:spPr/>
        <p:txBody>
          <a:bodyPr/>
          <a:lstStyle/>
          <a:p>
            <a:fld id="{1C5D2AA0-9A6F-4198-8A6E-FCE4B723EBDF}"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30C997-9263-4072-BFA5-78AC0AF7E4E1}"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0C997-9263-4072-BFA5-78AC0AF7E4E1}"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0C997-9263-4072-BFA5-78AC0AF7E4E1}"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0C997-9263-4072-BFA5-78AC0AF7E4E1}"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0C997-9263-4072-BFA5-78AC0AF7E4E1}"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30C997-9263-4072-BFA5-78AC0AF7E4E1}"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30C997-9263-4072-BFA5-78AC0AF7E4E1}" type="datetimeFigureOut">
              <a:rPr lang="en-US" smtClean="0"/>
              <a:pPr/>
              <a:t>3/3/2011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30C997-9263-4072-BFA5-78AC0AF7E4E1}"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0C997-9263-4072-BFA5-78AC0AF7E4E1}"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0C997-9263-4072-BFA5-78AC0AF7E4E1}"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0C997-9263-4072-BFA5-78AC0AF7E4E1}"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675F8-2676-41F7-9301-057848E00D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C997-9263-4072-BFA5-78AC0AF7E4E1}" type="datetimeFigureOut">
              <a:rPr lang="en-US" smtClean="0"/>
              <a:pPr/>
              <a:t>3/3/2011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675F8-2676-41F7-9301-057848E00D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6.xml"/><Relationship Id="rId18" Type="http://schemas.openxmlformats.org/officeDocument/2006/relationships/slide" Target="slide7.xml"/><Relationship Id="rId26" Type="http://schemas.openxmlformats.org/officeDocument/2006/relationships/slide" Target="slide23.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24.xml"/><Relationship Id="rId12" Type="http://schemas.openxmlformats.org/officeDocument/2006/relationships/slide" Target="slide25.xml"/><Relationship Id="rId17" Type="http://schemas.openxmlformats.org/officeDocument/2006/relationships/slide" Target="slide26.xml"/><Relationship Id="rId25" Type="http://schemas.openxmlformats.org/officeDocument/2006/relationships/slide" Target="slide18.xml"/><Relationship Id="rId2" Type="http://schemas.openxmlformats.org/officeDocument/2006/relationships/notesSlide" Target="../notesSlides/notesSlide1.xml"/><Relationship Id="rId16" Type="http://schemas.openxmlformats.org/officeDocument/2006/relationships/slide" Target="slide21.xml"/><Relationship Id="rId20" Type="http://schemas.openxmlformats.org/officeDocument/2006/relationships/slide" Target="slide17.xml"/><Relationship Id="rId29"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 Target="slide19.xml"/><Relationship Id="rId11" Type="http://schemas.openxmlformats.org/officeDocument/2006/relationships/slide" Target="slide20.xml"/><Relationship Id="rId24" Type="http://schemas.openxmlformats.org/officeDocument/2006/relationships/slide" Target="slide13.xml"/><Relationship Id="rId5" Type="http://schemas.openxmlformats.org/officeDocument/2006/relationships/slide" Target="slide14.xml"/><Relationship Id="rId15" Type="http://schemas.openxmlformats.org/officeDocument/2006/relationships/slide" Target="slide16.xml"/><Relationship Id="rId23" Type="http://schemas.openxmlformats.org/officeDocument/2006/relationships/slide" Target="slide8.xml"/><Relationship Id="rId28" Type="http://schemas.openxmlformats.org/officeDocument/2006/relationships/slide" Target="slide54.xml"/><Relationship Id="rId10" Type="http://schemas.openxmlformats.org/officeDocument/2006/relationships/slide" Target="slide15.xml"/><Relationship Id="rId19"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1.xml"/><Relationship Id="rId22" Type="http://schemas.openxmlformats.org/officeDocument/2006/relationships/slide" Target="slide27.xml"/><Relationship Id="rId27" Type="http://schemas.openxmlformats.org/officeDocument/2006/relationships/slide" Target="slide28.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Layout" Target="../slideLayouts/slideLayout7.xml"/><Relationship Id="rId1" Type="http://schemas.openxmlformats.org/officeDocument/2006/relationships/audio" Target="file:///C:\Users\Kendra\Desktop\Jeopardy_Think_Music.mp3" TargetMode="Externa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http://uncw.edu/courses/mat111hb/Izs/inequalities/inequalities.html" TargetMode="External"/><Relationship Id="rId2" Type="http://schemas.openxmlformats.org/officeDocument/2006/relationships/hyperlink" Target="http://www.aaaknow.com/equ725x7.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4800" y="2286000"/>
            <a:ext cx="6858000" cy="2585323"/>
          </a:xfrm>
          <a:prstGeom prst="rect">
            <a:avLst/>
          </a:prstGeom>
          <a:noFill/>
        </p:spPr>
        <p:txBody>
          <a:bodyPr wrap="square" lIns="91440" tIns="45720" rIns="91440" bIns="45720">
            <a:spAutoFit/>
          </a:bodyPr>
          <a:lstStyle/>
          <a:p>
            <a:pPr algn="ctr"/>
            <a:r>
              <a:rPr lang="en-US" sz="5400" b="1" dirty="0" smtClean="0">
                <a:ln w="10541" cmpd="sng">
                  <a:solidFill>
                    <a:srgbClr val="7D7D7D">
                      <a:tint val="100000"/>
                      <a:shade val="100000"/>
                      <a:satMod val="110000"/>
                    </a:srgbClr>
                  </a:solidFill>
                  <a:prstDash val="solid"/>
                </a:ln>
                <a:solidFill>
                  <a:schemeClr val="tx1">
                    <a:lumMod val="75000"/>
                  </a:schemeClr>
                </a:solidFill>
                <a:effectLst>
                  <a:outerShdw blurRad="50800" dist="38100" dir="13500000" algn="br" rotWithShape="0">
                    <a:prstClr val="black">
                      <a:alpha val="40000"/>
                    </a:prstClr>
                  </a:outerShdw>
                </a:effectLst>
                <a:latin typeface="Teen" pitchFamily="2" charset="0"/>
              </a:rPr>
              <a:t>Algebra 1 </a:t>
            </a:r>
          </a:p>
          <a:p>
            <a:pPr algn="ctr"/>
            <a:r>
              <a:rPr lang="en-US" sz="5400" b="1" cap="none" spc="0" dirty="0" smtClean="0">
                <a:ln w="10541" cmpd="sng">
                  <a:solidFill>
                    <a:srgbClr val="7D7D7D">
                      <a:tint val="100000"/>
                      <a:shade val="100000"/>
                      <a:satMod val="110000"/>
                    </a:srgbClr>
                  </a:solidFill>
                  <a:prstDash val="solid"/>
                </a:ln>
                <a:solidFill>
                  <a:schemeClr val="tx1">
                    <a:lumMod val="75000"/>
                  </a:schemeClr>
                </a:solidFill>
                <a:effectLst>
                  <a:outerShdw blurRad="50800" dist="38100" dir="13500000" algn="br" rotWithShape="0">
                    <a:prstClr val="black">
                      <a:alpha val="40000"/>
                    </a:prstClr>
                  </a:outerShdw>
                </a:effectLst>
                <a:latin typeface="Teen" pitchFamily="2" charset="0"/>
              </a:rPr>
              <a:t>Chapter 3  Jeopardy Review</a:t>
            </a:r>
            <a:endParaRPr lang="en-US" sz="5400" b="1" cap="none" spc="0" dirty="0">
              <a:ln w="10541" cmpd="sng">
                <a:solidFill>
                  <a:srgbClr val="7D7D7D">
                    <a:tint val="100000"/>
                    <a:shade val="100000"/>
                    <a:satMod val="110000"/>
                  </a:srgbClr>
                </a:solidFill>
                <a:prstDash val="solid"/>
              </a:ln>
              <a:solidFill>
                <a:schemeClr val="tx1">
                  <a:lumMod val="75000"/>
                </a:schemeClr>
              </a:solidFill>
              <a:effectLst>
                <a:outerShdw blurRad="50800" dist="38100" dir="13500000" algn="br" rotWithShape="0">
                  <a:prstClr val="black">
                    <a:alpha val="40000"/>
                  </a:prstClr>
                </a:outerShdw>
              </a:effectLst>
              <a:latin typeface="Teen" pitchFamily="2" charset="0"/>
            </a:endParaRPr>
          </a:p>
        </p:txBody>
      </p:sp>
      <p:sp>
        <p:nvSpPr>
          <p:cNvPr id="5" name="TextBox 4"/>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590800"/>
            <a:ext cx="3276600" cy="1323439"/>
          </a:xfrm>
          <a:prstGeom prst="rect">
            <a:avLst/>
          </a:prstGeom>
          <a:noFill/>
        </p:spPr>
        <p:txBody>
          <a:bodyPr wrap="square" rtlCol="0">
            <a:spAutoFit/>
          </a:bodyPr>
          <a:lstStyle/>
          <a:p>
            <a:r>
              <a:rPr lang="en-US" sz="8000" dirty="0" smtClean="0">
                <a:solidFill>
                  <a:schemeClr val="bg1"/>
                </a:solidFill>
                <a:latin typeface="Teen" pitchFamily="2" charset="0"/>
              </a:rPr>
              <a:t>3a</a:t>
            </a:r>
            <a:r>
              <a:rPr lang="en-US" sz="8000" dirty="0" smtClean="0">
                <a:solidFill>
                  <a:schemeClr val="bg1"/>
                </a:solidFill>
                <a:latin typeface="Teen" pitchFamily="2" charset="0"/>
                <a:cs typeface="Times New Roman"/>
              </a:rPr>
              <a:t>≤15</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2514600"/>
            <a:ext cx="3810000" cy="1323439"/>
          </a:xfrm>
          <a:prstGeom prst="rect">
            <a:avLst/>
          </a:prstGeom>
          <a:noFill/>
        </p:spPr>
        <p:txBody>
          <a:bodyPr wrap="square" rtlCol="0">
            <a:spAutoFit/>
          </a:bodyPr>
          <a:lstStyle/>
          <a:p>
            <a:r>
              <a:rPr lang="en-US" sz="8000" dirty="0" smtClean="0">
                <a:solidFill>
                  <a:schemeClr val="bg1"/>
                </a:solidFill>
                <a:latin typeface="Teen" pitchFamily="2" charset="0"/>
              </a:rPr>
              <a:t>-3n&lt;-18</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667000"/>
            <a:ext cx="4267200" cy="1323439"/>
          </a:xfrm>
          <a:prstGeom prst="rect">
            <a:avLst/>
          </a:prstGeom>
          <a:noFill/>
        </p:spPr>
        <p:txBody>
          <a:bodyPr wrap="square" rtlCol="0">
            <a:spAutoFit/>
          </a:bodyPr>
          <a:lstStyle/>
          <a:p>
            <a:r>
              <a:rPr lang="en-US" sz="8000" dirty="0" smtClean="0">
                <a:solidFill>
                  <a:schemeClr val="bg1"/>
                </a:solidFill>
                <a:latin typeface="Teen" pitchFamily="2" charset="0"/>
              </a:rPr>
              <a:t>-3&gt;(1/3)r</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95400"/>
            <a:ext cx="7391400" cy="3785652"/>
          </a:xfrm>
          <a:prstGeom prst="rect">
            <a:avLst/>
          </a:prstGeom>
          <a:noFill/>
        </p:spPr>
        <p:txBody>
          <a:bodyPr wrap="square" rtlCol="0">
            <a:spAutoFit/>
          </a:bodyPr>
          <a:lstStyle/>
          <a:p>
            <a:pPr algn="ctr"/>
            <a:r>
              <a:rPr lang="en-US" sz="4800" dirty="0" smtClean="0">
                <a:solidFill>
                  <a:schemeClr val="bg1"/>
                </a:solidFill>
                <a:latin typeface="Teen" pitchFamily="2" charset="0"/>
              </a:rPr>
              <a:t>Notebooks cost $1.39 each. What are the possible numbers of note cards that can be purchased with $10</a:t>
            </a:r>
            <a:endParaRPr lang="en-US" sz="48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pic>
        <p:nvPicPr>
          <p:cNvPr id="41985" name="Picture 1"/>
          <p:cNvPicPr>
            <a:picLocks noChangeAspect="1" noChangeArrowheads="1"/>
          </p:cNvPicPr>
          <p:nvPr/>
        </p:nvPicPr>
        <p:blipFill>
          <a:blip r:embed="rId3" cstate="print"/>
          <a:srcRect/>
          <a:stretch>
            <a:fillRect/>
          </a:stretch>
        </p:blipFill>
        <p:spPr bwMode="auto">
          <a:xfrm>
            <a:off x="7522498" y="152400"/>
            <a:ext cx="1427377"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667000"/>
            <a:ext cx="4267200" cy="1323439"/>
          </a:xfrm>
          <a:prstGeom prst="rect">
            <a:avLst/>
          </a:prstGeom>
          <a:noFill/>
        </p:spPr>
        <p:txBody>
          <a:bodyPr wrap="square" rtlCol="0">
            <a:spAutoFit/>
          </a:bodyPr>
          <a:lstStyle/>
          <a:p>
            <a:r>
              <a:rPr lang="en-US" sz="8000" dirty="0" smtClean="0">
                <a:solidFill>
                  <a:schemeClr val="bg1"/>
                </a:solidFill>
                <a:latin typeface="Teen" pitchFamily="2" charset="0"/>
              </a:rPr>
              <a:t>18+3t&gt;-12</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14600"/>
            <a:ext cx="5257800" cy="1323439"/>
          </a:xfrm>
          <a:prstGeom prst="rect">
            <a:avLst/>
          </a:prstGeom>
          <a:noFill/>
        </p:spPr>
        <p:txBody>
          <a:bodyPr wrap="square" rtlCol="0">
            <a:spAutoFit/>
          </a:bodyPr>
          <a:lstStyle/>
          <a:p>
            <a:r>
              <a:rPr lang="en-US" sz="8000" dirty="0" smtClean="0">
                <a:solidFill>
                  <a:schemeClr val="bg1"/>
                </a:solidFill>
                <a:latin typeface="Teen" pitchFamily="2" charset="0"/>
              </a:rPr>
              <a:t>3</a:t>
            </a:r>
            <a:r>
              <a:rPr lang="en-US" sz="8000" baseline="30000" dirty="0" smtClean="0">
                <a:solidFill>
                  <a:schemeClr val="bg1"/>
                </a:solidFill>
                <a:latin typeface="Teen" pitchFamily="2" charset="0"/>
              </a:rPr>
              <a:t>2</a:t>
            </a:r>
            <a:r>
              <a:rPr lang="en-US" sz="8000" dirty="0" smtClean="0">
                <a:solidFill>
                  <a:schemeClr val="bg1"/>
                </a:solidFill>
                <a:latin typeface="Teen" pitchFamily="2" charset="0"/>
              </a:rPr>
              <a:t>-5</a:t>
            </a:r>
            <a:r>
              <a:rPr lang="en-US" sz="8000" dirty="0" smtClean="0">
                <a:solidFill>
                  <a:schemeClr val="bg1"/>
                </a:solidFill>
                <a:latin typeface="Teen" pitchFamily="2" charset="0"/>
                <a:cs typeface="Times New Roman"/>
              </a:rPr>
              <a:t>≤2(1+X)</a:t>
            </a:r>
            <a:endParaRPr lang="en-US" sz="8000" baseline="30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590800"/>
            <a:ext cx="5181600" cy="1323439"/>
          </a:xfrm>
          <a:prstGeom prst="rect">
            <a:avLst/>
          </a:prstGeom>
          <a:noFill/>
        </p:spPr>
        <p:txBody>
          <a:bodyPr wrap="square" rtlCol="0">
            <a:spAutoFit/>
          </a:bodyPr>
          <a:lstStyle/>
          <a:p>
            <a:r>
              <a:rPr lang="en-US" sz="8000" dirty="0" smtClean="0">
                <a:solidFill>
                  <a:schemeClr val="bg1"/>
                </a:solidFill>
                <a:latin typeface="Teen" pitchFamily="2" charset="0"/>
              </a:rPr>
              <a:t>(m+3)/2&gt;-4</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667000"/>
            <a:ext cx="4267200" cy="1323439"/>
          </a:xfrm>
          <a:prstGeom prst="rect">
            <a:avLst/>
          </a:prstGeom>
          <a:noFill/>
        </p:spPr>
        <p:txBody>
          <a:bodyPr wrap="square" rtlCol="0">
            <a:spAutoFit/>
          </a:bodyPr>
          <a:lstStyle/>
          <a:p>
            <a:r>
              <a:rPr lang="en-US" sz="8000" dirty="0" smtClean="0">
                <a:solidFill>
                  <a:schemeClr val="bg1"/>
                </a:solidFill>
                <a:latin typeface="Teen" pitchFamily="2" charset="0"/>
              </a:rPr>
              <a:t>5(b-2)</a:t>
            </a:r>
            <a:r>
              <a:rPr lang="en-US" sz="8000" dirty="0" smtClean="0">
                <a:solidFill>
                  <a:schemeClr val="bg1"/>
                </a:solidFill>
                <a:latin typeface="Teen" pitchFamily="2" charset="0"/>
                <a:cs typeface="Times New Roman"/>
              </a:rPr>
              <a:t>≤4</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1"/>
            <a:ext cx="9144000" cy="6740307"/>
          </a:xfrm>
          <a:prstGeom prst="rect">
            <a:avLst/>
          </a:prstGeom>
          <a:noFill/>
        </p:spPr>
        <p:txBody>
          <a:bodyPr wrap="square" rtlCol="0">
            <a:spAutoFit/>
          </a:bodyPr>
          <a:lstStyle/>
          <a:p>
            <a:pPr algn="ctr"/>
            <a:r>
              <a:rPr lang="en-US" sz="4800" dirty="0" smtClean="0">
                <a:solidFill>
                  <a:schemeClr val="bg1"/>
                </a:solidFill>
                <a:latin typeface="Teen" pitchFamily="2" charset="0"/>
              </a:rPr>
              <a:t>Carl’s Cable Company charges $55 fir monthly service plus $4 for each pay-per view movie. </a:t>
            </a:r>
            <a:r>
              <a:rPr lang="en-US" sz="4800" dirty="0" err="1" smtClean="0">
                <a:solidFill>
                  <a:schemeClr val="bg1"/>
                </a:solidFill>
                <a:latin typeface="Teen" pitchFamily="2" charset="0"/>
              </a:rPr>
              <a:t>Teleview</a:t>
            </a:r>
            <a:r>
              <a:rPr lang="en-US" sz="4800" dirty="0" smtClean="0">
                <a:solidFill>
                  <a:schemeClr val="bg1"/>
                </a:solidFill>
                <a:latin typeface="Teen" pitchFamily="2" charset="0"/>
              </a:rPr>
              <a:t> Cable Company charges $110 per month with no fees for movies. For what number of movies is the cost of Carl’s less than </a:t>
            </a:r>
            <a:r>
              <a:rPr lang="en-US" sz="4800" dirty="0" err="1" smtClean="0">
                <a:solidFill>
                  <a:schemeClr val="bg1"/>
                </a:solidFill>
                <a:latin typeface="Teen" pitchFamily="2" charset="0"/>
              </a:rPr>
              <a:t>Teleview</a:t>
            </a:r>
            <a:endParaRPr lang="en-US" sz="4800" dirty="0" smtClean="0">
              <a:solidFill>
                <a:schemeClr val="bg1"/>
              </a:solidFill>
              <a:latin typeface="Teen" pitchFamily="2" charset="0"/>
            </a:endParaRPr>
          </a:p>
          <a:p>
            <a:pPr algn="ctr"/>
            <a:endParaRPr lang="en-US" sz="48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667000"/>
            <a:ext cx="4267200" cy="1323439"/>
          </a:xfrm>
          <a:prstGeom prst="rect">
            <a:avLst/>
          </a:prstGeom>
          <a:noFill/>
        </p:spPr>
        <p:txBody>
          <a:bodyPr wrap="square" rtlCol="0">
            <a:spAutoFit/>
          </a:bodyPr>
          <a:lstStyle/>
          <a:p>
            <a:r>
              <a:rPr lang="en-US" sz="8000" dirty="0" smtClean="0">
                <a:solidFill>
                  <a:schemeClr val="bg1"/>
                </a:solidFill>
                <a:latin typeface="Teen" pitchFamily="2" charset="0"/>
              </a:rPr>
              <a:t>b+16&lt;3b</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534400" cy="5616922"/>
          </a:xfrm>
          <a:prstGeom prst="rect">
            <a:avLst/>
          </a:prstGeom>
          <a:noFill/>
        </p:spPr>
        <p:txBody>
          <a:bodyPr wrap="square" rtlCol="0">
            <a:spAutoFit/>
          </a:bodyPr>
          <a:lstStyle/>
          <a:p>
            <a:pPr algn="ctr"/>
            <a:r>
              <a:rPr lang="en-US" sz="2400" dirty="0" smtClean="0">
                <a:solidFill>
                  <a:schemeClr val="bg1"/>
                </a:solidFill>
                <a:latin typeface="Teen" pitchFamily="2" charset="0"/>
              </a:rPr>
              <a:t>There are 5 categories all involving inequalities. </a:t>
            </a:r>
          </a:p>
          <a:p>
            <a:pPr algn="ctr"/>
            <a:endParaRPr lang="en-US" sz="1100" dirty="0" smtClean="0">
              <a:solidFill>
                <a:schemeClr val="bg1"/>
              </a:solidFill>
              <a:latin typeface="Teen" pitchFamily="2" charset="0"/>
            </a:endParaRPr>
          </a:p>
          <a:p>
            <a:pPr algn="ctr"/>
            <a:r>
              <a:rPr lang="en-US" sz="2400" dirty="0" smtClean="0">
                <a:solidFill>
                  <a:schemeClr val="bg1"/>
                </a:solidFill>
                <a:latin typeface="Teen" pitchFamily="2" charset="0"/>
              </a:rPr>
              <a:t>This will act as a review for chapter three. </a:t>
            </a:r>
          </a:p>
          <a:p>
            <a:pPr algn="ctr"/>
            <a:endParaRPr lang="en-US" sz="1200" dirty="0" smtClean="0">
              <a:solidFill>
                <a:schemeClr val="bg1"/>
              </a:solidFill>
              <a:latin typeface="Teen" pitchFamily="2" charset="0"/>
            </a:endParaRPr>
          </a:p>
          <a:p>
            <a:pPr algn="ctr"/>
            <a:r>
              <a:rPr lang="en-US" sz="2400" dirty="0" smtClean="0">
                <a:solidFill>
                  <a:schemeClr val="bg1"/>
                </a:solidFill>
                <a:latin typeface="Teen" pitchFamily="2" charset="0"/>
              </a:rPr>
              <a:t>It will be posted on my </a:t>
            </a:r>
            <a:r>
              <a:rPr lang="en-US" sz="2400" dirty="0" err="1" smtClean="0">
                <a:solidFill>
                  <a:schemeClr val="bg1"/>
                </a:solidFill>
                <a:latin typeface="Teen" pitchFamily="2" charset="0"/>
              </a:rPr>
              <a:t>protopage</a:t>
            </a:r>
            <a:r>
              <a:rPr lang="en-US" sz="2400" dirty="0" smtClean="0">
                <a:solidFill>
                  <a:schemeClr val="bg1"/>
                </a:solidFill>
                <a:latin typeface="Teen" pitchFamily="2" charset="0"/>
              </a:rPr>
              <a:t> if anyone would like to view it outside of class.</a:t>
            </a:r>
          </a:p>
          <a:p>
            <a:pPr algn="ctr"/>
            <a:endParaRPr lang="en-US" sz="1400" dirty="0" smtClean="0">
              <a:latin typeface="Teen" pitchFamily="2" charset="0"/>
            </a:endParaRPr>
          </a:p>
          <a:p>
            <a:pPr algn="ctr"/>
            <a:r>
              <a:rPr lang="en-US" sz="2400" dirty="0" smtClean="0">
                <a:solidFill>
                  <a:schemeClr val="bg1"/>
                </a:solidFill>
                <a:latin typeface="Teen" pitchFamily="2" charset="0"/>
              </a:rPr>
              <a:t>Questions are in black</a:t>
            </a:r>
          </a:p>
          <a:p>
            <a:pPr algn="ctr"/>
            <a:endParaRPr lang="en-US" sz="1600" dirty="0" smtClean="0">
              <a:latin typeface="Teen" pitchFamily="2" charset="0"/>
            </a:endParaRPr>
          </a:p>
          <a:p>
            <a:pPr algn="ctr"/>
            <a:r>
              <a:rPr lang="en-US" sz="2400" dirty="0" smtClean="0">
                <a:latin typeface="Teen" pitchFamily="2" charset="0"/>
              </a:rPr>
              <a:t>Answers are in white</a:t>
            </a:r>
          </a:p>
          <a:p>
            <a:pPr algn="ctr"/>
            <a:endParaRPr lang="en-US" sz="1600" dirty="0" smtClean="0">
              <a:latin typeface="Teen" pitchFamily="2" charset="0"/>
            </a:endParaRPr>
          </a:p>
          <a:p>
            <a:pPr algn="ctr"/>
            <a:r>
              <a:rPr lang="en-US" sz="2400" dirty="0" smtClean="0">
                <a:solidFill>
                  <a:schemeClr val="bg1"/>
                </a:solidFill>
                <a:latin typeface="Teen" pitchFamily="2" charset="0"/>
              </a:rPr>
              <a:t>Chose the category and number value you would like to play and then click the arrow in the lower right corner to see the answer.</a:t>
            </a:r>
          </a:p>
          <a:p>
            <a:pPr algn="ctr"/>
            <a:endParaRPr lang="en-US" sz="1600" dirty="0" smtClean="0">
              <a:latin typeface="Teen" pitchFamily="2" charset="0"/>
            </a:endParaRPr>
          </a:p>
          <a:p>
            <a:pPr algn="ctr"/>
            <a:r>
              <a:rPr lang="en-US" sz="2400" dirty="0" smtClean="0">
                <a:solidFill>
                  <a:schemeClr val="bg1"/>
                </a:solidFill>
                <a:latin typeface="Teen" pitchFamily="2" charset="0"/>
              </a:rPr>
              <a:t>After all 5 questions in each category are completed click on final jeopardy to finish the game </a:t>
            </a:r>
            <a:endParaRPr lang="en-US" sz="2400" dirty="0">
              <a:solidFill>
                <a:schemeClr val="bg1"/>
              </a:solidFill>
              <a:latin typeface="Teen"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590800"/>
            <a:ext cx="5334000" cy="1323439"/>
          </a:xfrm>
          <a:prstGeom prst="rect">
            <a:avLst/>
          </a:prstGeom>
          <a:noFill/>
        </p:spPr>
        <p:txBody>
          <a:bodyPr wrap="square" rtlCol="0">
            <a:spAutoFit/>
          </a:bodyPr>
          <a:lstStyle/>
          <a:p>
            <a:r>
              <a:rPr lang="en-US" sz="8000" dirty="0" smtClean="0">
                <a:solidFill>
                  <a:schemeClr val="bg1"/>
                </a:solidFill>
                <a:latin typeface="Teen" pitchFamily="2" charset="0"/>
              </a:rPr>
              <a:t>5+2m&lt;-3m</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667000"/>
            <a:ext cx="6400800" cy="1323439"/>
          </a:xfrm>
          <a:prstGeom prst="rect">
            <a:avLst/>
          </a:prstGeom>
          <a:noFill/>
        </p:spPr>
        <p:txBody>
          <a:bodyPr wrap="square" rtlCol="0">
            <a:spAutoFit/>
          </a:bodyPr>
          <a:lstStyle/>
          <a:p>
            <a:r>
              <a:rPr lang="en-US" sz="8000" dirty="0" smtClean="0">
                <a:solidFill>
                  <a:schemeClr val="bg1"/>
                </a:solidFill>
                <a:latin typeface="Teen" pitchFamily="2" charset="0"/>
              </a:rPr>
              <a:t>-3(2-a)</a:t>
            </a:r>
            <a:r>
              <a:rPr lang="en-US" sz="8000" dirty="0" smtClean="0">
                <a:solidFill>
                  <a:schemeClr val="bg1"/>
                </a:solidFill>
                <a:latin typeface="Teen" pitchFamily="2" charset="0"/>
                <a:cs typeface="Times New Roman"/>
              </a:rPr>
              <a:t>≥6(a+1)</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667000"/>
            <a:ext cx="5410200" cy="1323439"/>
          </a:xfrm>
          <a:prstGeom prst="rect">
            <a:avLst/>
          </a:prstGeom>
          <a:noFill/>
        </p:spPr>
        <p:txBody>
          <a:bodyPr wrap="square" rtlCol="0">
            <a:spAutoFit/>
          </a:bodyPr>
          <a:lstStyle/>
          <a:p>
            <a:r>
              <a:rPr lang="en-US" sz="8000" dirty="0" smtClean="0">
                <a:solidFill>
                  <a:schemeClr val="bg1"/>
                </a:solidFill>
                <a:latin typeface="Teen" pitchFamily="2" charset="0"/>
              </a:rPr>
              <a:t>3(c+1)&gt;3c+5</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1"/>
            <a:ext cx="9144000" cy="6186309"/>
          </a:xfrm>
          <a:prstGeom prst="rect">
            <a:avLst/>
          </a:prstGeom>
          <a:noFill/>
        </p:spPr>
        <p:txBody>
          <a:bodyPr wrap="square" rtlCol="0">
            <a:spAutoFit/>
          </a:bodyPr>
          <a:lstStyle/>
          <a:p>
            <a:pPr algn="ctr"/>
            <a:r>
              <a:rPr lang="en-US" sz="4400" dirty="0" smtClean="0">
                <a:solidFill>
                  <a:schemeClr val="bg1"/>
                </a:solidFill>
                <a:latin typeface="Teen" pitchFamily="2" charset="0"/>
              </a:rPr>
              <a:t>Parker has a savings account with a balance of $210 and deposits $16 per month. Paige has a savings account with a balance of $175 and deposits $20 per month. Write and solve an inequality to determine the number of months Parker’s account balance will be greater than Paige’s.</a:t>
            </a:r>
            <a:endParaRPr lang="en-US" sz="44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667000"/>
            <a:ext cx="5410200" cy="1323439"/>
          </a:xfrm>
          <a:prstGeom prst="rect">
            <a:avLst/>
          </a:prstGeom>
          <a:noFill/>
        </p:spPr>
        <p:txBody>
          <a:bodyPr wrap="square" rtlCol="0">
            <a:spAutoFit/>
          </a:bodyPr>
          <a:lstStyle/>
          <a:p>
            <a:r>
              <a:rPr lang="en-US" sz="8000" dirty="0" smtClean="0">
                <a:solidFill>
                  <a:schemeClr val="bg1"/>
                </a:solidFill>
                <a:latin typeface="Teen" pitchFamily="2" charset="0"/>
              </a:rPr>
              <a:t>-4&lt;x+6&lt;10</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514600"/>
            <a:ext cx="6705600" cy="1323439"/>
          </a:xfrm>
          <a:prstGeom prst="rect">
            <a:avLst/>
          </a:prstGeom>
          <a:noFill/>
        </p:spPr>
        <p:txBody>
          <a:bodyPr wrap="square" rtlCol="0">
            <a:spAutoFit/>
          </a:bodyPr>
          <a:lstStyle/>
          <a:p>
            <a:r>
              <a:rPr lang="en-US" sz="8000" dirty="0" smtClean="0">
                <a:solidFill>
                  <a:schemeClr val="bg1"/>
                </a:solidFill>
                <a:latin typeface="Teen" pitchFamily="2" charset="0"/>
              </a:rPr>
              <a:t>3&lt;X+9 OR 1&gt;r-4</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3"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514600"/>
            <a:ext cx="4419600" cy="1323439"/>
          </a:xfrm>
          <a:prstGeom prst="rect">
            <a:avLst/>
          </a:prstGeom>
          <a:noFill/>
        </p:spPr>
        <p:txBody>
          <a:bodyPr wrap="square" rtlCol="0">
            <a:spAutoFit/>
          </a:bodyPr>
          <a:lstStyle/>
          <a:p>
            <a:r>
              <a:rPr lang="en-US" sz="8000" dirty="0" smtClean="0">
                <a:solidFill>
                  <a:schemeClr val="bg1"/>
                </a:solidFill>
                <a:latin typeface="Teen"/>
              </a:rPr>
              <a:t>/X/-7</a:t>
            </a:r>
            <a:r>
              <a:rPr lang="en-US" sz="8000" dirty="0" smtClean="0">
                <a:solidFill>
                  <a:schemeClr val="bg1"/>
                </a:solidFill>
                <a:latin typeface="Times New Roman"/>
                <a:cs typeface="Times New Roman"/>
              </a:rPr>
              <a:t>≤</a:t>
            </a:r>
            <a:r>
              <a:rPr lang="en-US" sz="8000" dirty="0" smtClean="0">
                <a:solidFill>
                  <a:schemeClr val="bg1"/>
                </a:solidFill>
                <a:latin typeface="Teen" pitchFamily="2" charset="0"/>
                <a:cs typeface="Times New Roman"/>
              </a:rPr>
              <a:t>15</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2590800"/>
            <a:ext cx="4724400" cy="1323439"/>
          </a:xfrm>
          <a:prstGeom prst="rect">
            <a:avLst/>
          </a:prstGeom>
          <a:noFill/>
        </p:spPr>
        <p:txBody>
          <a:bodyPr wrap="square" rtlCol="0">
            <a:spAutoFit/>
          </a:bodyPr>
          <a:lstStyle/>
          <a:p>
            <a:r>
              <a:rPr lang="en-US" sz="8000" dirty="0" smtClean="0">
                <a:solidFill>
                  <a:schemeClr val="bg1"/>
                </a:solidFill>
                <a:latin typeface="Teen" pitchFamily="2" charset="0"/>
              </a:rPr>
              <a:t>4/2X/&lt;24</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4524315"/>
          </a:xfrm>
          <a:prstGeom prst="rect">
            <a:avLst/>
          </a:prstGeom>
          <a:noFill/>
        </p:spPr>
        <p:txBody>
          <a:bodyPr wrap="square" rtlCol="0">
            <a:spAutoFit/>
          </a:bodyPr>
          <a:lstStyle/>
          <a:p>
            <a:pPr algn="ctr"/>
            <a:r>
              <a:rPr lang="en-US" sz="4800" dirty="0" smtClean="0">
                <a:solidFill>
                  <a:schemeClr val="bg1"/>
                </a:solidFill>
                <a:latin typeface="Teen" pitchFamily="2" charset="0"/>
              </a:rPr>
              <a:t>One day the high temperature was 84</a:t>
            </a:r>
            <a:r>
              <a:rPr lang="en-US" sz="4800" dirty="0" smtClean="0">
                <a:solidFill>
                  <a:schemeClr val="bg1"/>
                </a:solidFill>
                <a:latin typeface="Teen" pitchFamily="2" charset="0"/>
                <a:cs typeface="Times New Roman"/>
              </a:rPr>
              <a:t>°F and the low temperature was 68°F. Write a compound inequality to represent the days temperature.</a:t>
            </a:r>
            <a:endParaRPr lang="en-US" sz="48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pic>
        <p:nvPicPr>
          <p:cNvPr id="26625" name="Picture 1"/>
          <p:cNvPicPr>
            <a:picLocks noChangeAspect="1" noChangeArrowheads="1"/>
          </p:cNvPicPr>
          <p:nvPr/>
        </p:nvPicPr>
        <p:blipFill>
          <a:blip r:embed="rId3" cstate="print"/>
          <a:srcRect/>
          <a:stretch>
            <a:fillRect/>
          </a:stretch>
        </p:blipFill>
        <p:spPr bwMode="auto">
          <a:xfrm>
            <a:off x="228600" y="4800600"/>
            <a:ext cx="1864468"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2438400"/>
            <a:ext cx="2667000" cy="1323439"/>
          </a:xfrm>
          <a:prstGeom prst="rect">
            <a:avLst/>
          </a:prstGeom>
          <a:noFill/>
        </p:spPr>
        <p:txBody>
          <a:bodyPr wrap="square" rtlCol="0">
            <a:spAutoFit/>
          </a:bodyPr>
          <a:lstStyle/>
          <a:p>
            <a:r>
              <a:rPr lang="en-US" sz="8000" dirty="0" smtClean="0">
                <a:latin typeface="Teen" pitchFamily="2" charset="0"/>
              </a:rPr>
              <a:t>X&gt;-4</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8991600" cy="5638801"/>
        </p:xfrm>
        <a:graphic>
          <a:graphicData uri="http://schemas.openxmlformats.org/drawingml/2006/table">
            <a:tbl>
              <a:tblPr firstRow="1" bandRow="1">
                <a:tableStyleId>{5940675A-B579-460E-94D1-54222C63F5DA}</a:tableStyleId>
              </a:tblPr>
              <a:tblGrid>
                <a:gridCol w="1798320"/>
                <a:gridCol w="1798320"/>
                <a:gridCol w="1798320"/>
                <a:gridCol w="1798320"/>
                <a:gridCol w="1798320"/>
              </a:tblGrid>
              <a:tr h="1383096">
                <a:tc>
                  <a:txBody>
                    <a:bodyPr/>
                    <a:lstStyle/>
                    <a:p>
                      <a:pPr algn="ctr"/>
                      <a:r>
                        <a:rPr lang="en-US" sz="1800" dirty="0" smtClean="0">
                          <a:solidFill>
                            <a:schemeClr val="bg1"/>
                          </a:solidFill>
                        </a:rPr>
                        <a:t>Solving inequalities by adding or subtracting</a:t>
                      </a:r>
                      <a:endParaRPr lang="en-US" sz="1800" b="1" dirty="0">
                        <a:solidFill>
                          <a:schemeClr val="bg1"/>
                        </a:solidFill>
                        <a:latin typeface="Teen" pitchFamily="2" charset="0"/>
                      </a:endParaRPr>
                    </a:p>
                  </a:txBody>
                  <a:tcPr anchor="ctr"/>
                </a:tc>
                <a:tc>
                  <a:txBody>
                    <a:bodyPr/>
                    <a:lstStyle/>
                    <a:p>
                      <a:pPr algn="ctr"/>
                      <a:r>
                        <a:rPr lang="en-US" sz="1800" dirty="0" smtClean="0">
                          <a:solidFill>
                            <a:schemeClr val="bg1"/>
                          </a:solidFill>
                        </a:rPr>
                        <a:t>Solving inequalities by multiplying and dividing</a:t>
                      </a:r>
                      <a:endParaRPr lang="en-US" sz="1800" dirty="0">
                        <a:solidFill>
                          <a:schemeClr val="bg1"/>
                        </a:solidFill>
                        <a:latin typeface="Teen" pitchFamily="2" charset="0"/>
                      </a:endParaRPr>
                    </a:p>
                  </a:txBody>
                  <a:tcPr anchor="ctr"/>
                </a:tc>
                <a:tc>
                  <a:txBody>
                    <a:bodyPr/>
                    <a:lstStyle/>
                    <a:p>
                      <a:pPr algn="ctr"/>
                      <a:r>
                        <a:rPr lang="en-US" sz="1800" dirty="0" smtClean="0">
                          <a:solidFill>
                            <a:schemeClr val="bg1"/>
                          </a:solidFill>
                        </a:rPr>
                        <a:t>Solving 2-step and multi-step inequalities</a:t>
                      </a:r>
                      <a:endParaRPr lang="en-US" sz="1800" dirty="0">
                        <a:solidFill>
                          <a:schemeClr val="bg1"/>
                        </a:solidFill>
                        <a:latin typeface="Teen" pitchFamily="2" charset="0"/>
                      </a:endParaRPr>
                    </a:p>
                  </a:txBody>
                  <a:tcPr anchor="ctr"/>
                </a:tc>
                <a:tc>
                  <a:txBody>
                    <a:bodyPr/>
                    <a:lstStyle/>
                    <a:p>
                      <a:pPr algn="ctr"/>
                      <a:r>
                        <a:rPr lang="en-US" sz="1800" dirty="0" smtClean="0">
                          <a:solidFill>
                            <a:schemeClr val="bg1"/>
                          </a:solidFill>
                        </a:rPr>
                        <a:t>Solving inequalities with variables on both</a:t>
                      </a:r>
                      <a:r>
                        <a:rPr lang="en-US" sz="1800" baseline="0" dirty="0" smtClean="0">
                          <a:solidFill>
                            <a:schemeClr val="bg1"/>
                          </a:solidFill>
                        </a:rPr>
                        <a:t> sides</a:t>
                      </a:r>
                      <a:endParaRPr lang="en-US" sz="1800" dirty="0">
                        <a:solidFill>
                          <a:schemeClr val="bg1"/>
                        </a:solidFill>
                        <a:latin typeface="Teen" pitchFamily="2" charset="0"/>
                      </a:endParaRPr>
                    </a:p>
                  </a:txBody>
                  <a:tcPr anchor="ctr"/>
                </a:tc>
                <a:tc>
                  <a:txBody>
                    <a:bodyPr/>
                    <a:lstStyle/>
                    <a:p>
                      <a:pPr algn="ctr"/>
                      <a:r>
                        <a:rPr lang="en-US" sz="1800" dirty="0" smtClean="0">
                          <a:solidFill>
                            <a:schemeClr val="bg1"/>
                          </a:solidFill>
                        </a:rPr>
                        <a:t>Solving compound</a:t>
                      </a:r>
                      <a:r>
                        <a:rPr lang="en-US" sz="1800" baseline="0" dirty="0" smtClean="0">
                          <a:solidFill>
                            <a:schemeClr val="bg1"/>
                          </a:solidFill>
                        </a:rPr>
                        <a:t> and absolute inequalities</a:t>
                      </a:r>
                      <a:endParaRPr lang="en-US" sz="1800" dirty="0">
                        <a:solidFill>
                          <a:schemeClr val="bg1"/>
                        </a:solidFill>
                        <a:latin typeface="Teen" pitchFamily="2" charset="0"/>
                      </a:endParaRPr>
                    </a:p>
                  </a:txBody>
                  <a:tcPr anchor="ctr"/>
                </a:tc>
              </a:tr>
              <a:tr h="851141">
                <a:tc>
                  <a:txBody>
                    <a:bodyPr/>
                    <a:lstStyle/>
                    <a:p>
                      <a:pPr algn="ctr"/>
                      <a:r>
                        <a:rPr lang="en-US" sz="2800" dirty="0" smtClean="0">
                          <a:solidFill>
                            <a:schemeClr val="tx1"/>
                          </a:solidFill>
                          <a:latin typeface="Teen" pitchFamily="2" charset="0"/>
                          <a:hlinkClick r:id="rId3" action="ppaction://hlinksldjump"/>
                        </a:rPr>
                        <a:t>100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4" action="ppaction://hlinksldjump"/>
                        </a:rPr>
                        <a:t>100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5" action="ppaction://hlinksldjump"/>
                        </a:rPr>
                        <a:t>100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6" action="ppaction://hlinksldjump"/>
                        </a:rPr>
                        <a:t>100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7" action="ppaction://hlinksldjump"/>
                        </a:rPr>
                        <a:t>100</a:t>
                      </a:r>
                      <a:endParaRPr lang="en-US" sz="2800" dirty="0">
                        <a:solidFill>
                          <a:schemeClr val="tx1"/>
                        </a:solidFill>
                        <a:latin typeface="Teen" pitchFamily="2" charset="0"/>
                      </a:endParaRPr>
                    </a:p>
                  </a:txBody>
                  <a:tcPr anchor="ctr"/>
                </a:tc>
              </a:tr>
              <a:tr h="851141">
                <a:tc>
                  <a:txBody>
                    <a:bodyPr/>
                    <a:lstStyle/>
                    <a:p>
                      <a:pPr algn="ctr"/>
                      <a:r>
                        <a:rPr lang="en-US" sz="2800" dirty="0" smtClean="0">
                          <a:solidFill>
                            <a:schemeClr val="tx1"/>
                          </a:solidFill>
                          <a:hlinkClick r:id="rId8" action="ppaction://hlinksldjump"/>
                        </a:rPr>
                        <a:t>200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9" action="ppaction://hlinksldjump"/>
                        </a:rPr>
                        <a:t>200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0" action="ppaction://hlinksldjump"/>
                        </a:rPr>
                        <a:t>200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1" action="ppaction://hlinksldjump"/>
                        </a:rPr>
                        <a:t>200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2" action="ppaction://hlinksldjump"/>
                        </a:rPr>
                        <a:t>200</a:t>
                      </a:r>
                      <a:endParaRPr lang="en-US" sz="2800" dirty="0">
                        <a:solidFill>
                          <a:schemeClr val="tx1"/>
                        </a:solidFill>
                        <a:latin typeface="Teen" pitchFamily="2" charset="0"/>
                      </a:endParaRPr>
                    </a:p>
                  </a:txBody>
                  <a:tcPr anchor="ctr"/>
                </a:tc>
              </a:tr>
              <a:tr h="851141">
                <a:tc>
                  <a:txBody>
                    <a:bodyPr/>
                    <a:lstStyle/>
                    <a:p>
                      <a:pPr algn="ctr"/>
                      <a:r>
                        <a:rPr lang="en-US" sz="2800" dirty="0" smtClean="0">
                          <a:solidFill>
                            <a:schemeClr val="tx1"/>
                          </a:solidFill>
                          <a:hlinkClick r:id="rId13" action="ppaction://hlinksldjump"/>
                        </a:rPr>
                        <a:t>300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4" action="ppaction://hlinksldjump"/>
                        </a:rPr>
                        <a:t>300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5" action="ppaction://hlinksldjump"/>
                        </a:rPr>
                        <a:t>300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6" action="ppaction://hlinksldjump"/>
                        </a:rPr>
                        <a:t>300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7" action="ppaction://hlinksldjump"/>
                        </a:rPr>
                        <a:t>300</a:t>
                      </a:r>
                      <a:endParaRPr lang="en-US" sz="2800" dirty="0">
                        <a:solidFill>
                          <a:schemeClr val="tx1"/>
                        </a:solidFill>
                        <a:latin typeface="Teen" pitchFamily="2" charset="0"/>
                      </a:endParaRPr>
                    </a:p>
                  </a:txBody>
                  <a:tcPr anchor="ctr"/>
                </a:tc>
              </a:tr>
              <a:tr h="851141">
                <a:tc>
                  <a:txBody>
                    <a:bodyPr/>
                    <a:lstStyle/>
                    <a:p>
                      <a:pPr algn="ctr"/>
                      <a:r>
                        <a:rPr lang="en-US" sz="2800" dirty="0" smtClean="0">
                          <a:solidFill>
                            <a:schemeClr val="tx1"/>
                          </a:solidFill>
                          <a:hlinkClick r:id="rId18" action="ppaction://hlinksldjump"/>
                        </a:rPr>
                        <a:t>400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19" action="ppaction://hlinksldjump"/>
                        </a:rPr>
                        <a:t>400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0" action="ppaction://hlinksldjump"/>
                        </a:rPr>
                        <a:t>400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1" action="ppaction://hlinksldjump"/>
                        </a:rPr>
                        <a:t>400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2" action="ppaction://hlinksldjump"/>
                        </a:rPr>
                        <a:t>400</a:t>
                      </a:r>
                      <a:endParaRPr lang="en-US" sz="2800" dirty="0">
                        <a:solidFill>
                          <a:schemeClr val="tx1"/>
                        </a:solidFill>
                        <a:latin typeface="Teen" pitchFamily="2" charset="0"/>
                      </a:endParaRPr>
                    </a:p>
                  </a:txBody>
                  <a:tcPr anchor="ctr"/>
                </a:tc>
              </a:tr>
              <a:tr h="851141">
                <a:tc>
                  <a:txBody>
                    <a:bodyPr/>
                    <a:lstStyle/>
                    <a:p>
                      <a:pPr algn="ctr"/>
                      <a:r>
                        <a:rPr lang="en-US" sz="2800" dirty="0" smtClean="0">
                          <a:solidFill>
                            <a:schemeClr val="tx1"/>
                          </a:solidFill>
                          <a:hlinkClick r:id="rId23" action="ppaction://hlinksldjump"/>
                        </a:rPr>
                        <a:t>500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4" action="ppaction://hlinksldjump"/>
                        </a:rPr>
                        <a:t>500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5" action="ppaction://hlinksldjump"/>
                        </a:rPr>
                        <a:t>500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6" action="ppaction://hlinksldjump"/>
                        </a:rPr>
                        <a:t>500</a:t>
                      </a:r>
                      <a:endParaRPr lang="en-US" sz="2800" dirty="0">
                        <a:solidFill>
                          <a:schemeClr val="tx1"/>
                        </a:solidFill>
                        <a:latin typeface="Teen" pitchFamily="2" charset="0"/>
                      </a:endParaRPr>
                    </a:p>
                  </a:txBody>
                  <a:tcPr anchor="ctr"/>
                </a:tc>
                <a:tc>
                  <a:txBody>
                    <a:bodyPr/>
                    <a:lstStyle/>
                    <a:p>
                      <a:pPr algn="ctr"/>
                      <a:r>
                        <a:rPr lang="en-US" sz="2800" dirty="0" smtClean="0">
                          <a:solidFill>
                            <a:schemeClr val="tx1"/>
                          </a:solidFill>
                          <a:hlinkClick r:id="rId27" action="ppaction://hlinksldjump"/>
                        </a:rPr>
                        <a:t>500</a:t>
                      </a:r>
                      <a:endParaRPr lang="en-US" sz="2800" dirty="0">
                        <a:solidFill>
                          <a:schemeClr val="tx1"/>
                        </a:solidFill>
                        <a:latin typeface="Teen" pitchFamily="2" charset="0"/>
                      </a:endParaRPr>
                    </a:p>
                  </a:txBody>
                  <a:tcPr anchor="ctr"/>
                </a:tc>
              </a:tr>
            </a:tbl>
          </a:graphicData>
        </a:graphic>
      </p:graphicFrame>
      <p:sp>
        <p:nvSpPr>
          <p:cNvPr id="3" name="TextBox 2"/>
          <p:cNvSpPr txBox="1"/>
          <p:nvPr/>
        </p:nvSpPr>
        <p:spPr>
          <a:xfrm>
            <a:off x="8305800" y="61722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rPr>
              <a:t></a:t>
            </a:r>
            <a:endParaRPr lang="en-US" sz="2800" dirty="0">
              <a:latin typeface="Teen" pitchFamily="2" charset="0"/>
            </a:endParaRPr>
          </a:p>
        </p:txBody>
      </p:sp>
      <p:pic>
        <p:nvPicPr>
          <p:cNvPr id="52226" name="Picture 2" descr="http://s-ak.buzzfed.com/static/campaign_images/2008/5/1/13/df889090ba61e0461d7c33e841ed09c0.jpg">
            <a:hlinkClick r:id="rId28" action="ppaction://hlinksldjump"/>
          </p:cNvPr>
          <p:cNvPicPr>
            <a:picLocks noChangeAspect="1" noChangeArrowheads="1"/>
          </p:cNvPicPr>
          <p:nvPr/>
        </p:nvPicPr>
        <p:blipFill>
          <a:blip r:embed="rId29" cstate="print"/>
          <a:srcRect/>
          <a:stretch>
            <a:fillRect/>
          </a:stretch>
        </p:blipFill>
        <p:spPr bwMode="auto">
          <a:xfrm>
            <a:off x="3657600" y="5715000"/>
            <a:ext cx="1491866" cy="990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590800"/>
            <a:ext cx="2743200" cy="1323439"/>
          </a:xfrm>
          <a:prstGeom prst="rect">
            <a:avLst/>
          </a:prstGeom>
          <a:noFill/>
        </p:spPr>
        <p:txBody>
          <a:bodyPr wrap="square" rtlCol="0">
            <a:spAutoFit/>
          </a:bodyPr>
          <a:lstStyle/>
          <a:p>
            <a:r>
              <a:rPr lang="en-US" sz="8000" dirty="0" smtClean="0">
                <a:latin typeface="Teen" pitchFamily="2" charset="0"/>
              </a:rPr>
              <a:t>R&lt;4.5</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667000"/>
            <a:ext cx="2971800" cy="1323439"/>
          </a:xfrm>
          <a:prstGeom prst="rect">
            <a:avLst/>
          </a:prstGeom>
          <a:noFill/>
        </p:spPr>
        <p:txBody>
          <a:bodyPr wrap="square" rtlCol="0">
            <a:spAutoFit/>
          </a:bodyPr>
          <a:lstStyle/>
          <a:p>
            <a:r>
              <a:rPr lang="en-US" sz="8000" dirty="0" smtClean="0">
                <a:latin typeface="Teen" pitchFamily="2" charset="0"/>
              </a:rPr>
              <a:t>m&gt;-5</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2590800"/>
            <a:ext cx="1752600" cy="1323439"/>
          </a:xfrm>
          <a:prstGeom prst="rect">
            <a:avLst/>
          </a:prstGeom>
          <a:noFill/>
        </p:spPr>
        <p:txBody>
          <a:bodyPr wrap="square" rtlCol="0">
            <a:spAutoFit/>
          </a:bodyPr>
          <a:lstStyle/>
          <a:p>
            <a:r>
              <a:rPr lang="en-US" sz="8000" dirty="0" smtClean="0">
                <a:latin typeface="Teen" pitchFamily="2" charset="0"/>
              </a:rPr>
              <a:t>n&lt;1</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752600"/>
            <a:ext cx="6705600" cy="3231654"/>
          </a:xfrm>
          <a:prstGeom prst="rect">
            <a:avLst/>
          </a:prstGeom>
          <a:noFill/>
        </p:spPr>
        <p:txBody>
          <a:bodyPr wrap="square" rtlCol="0">
            <a:spAutoFit/>
          </a:bodyPr>
          <a:lstStyle/>
          <a:p>
            <a:pPr algn="ctr"/>
            <a:r>
              <a:rPr lang="en-US" sz="8000" dirty="0" smtClean="0">
                <a:latin typeface="Teen" pitchFamily="2" charset="0"/>
              </a:rPr>
              <a:t>4.5+m&gt;10</a:t>
            </a:r>
          </a:p>
          <a:p>
            <a:pPr algn="ctr"/>
            <a:endParaRPr lang="en-US" sz="4000" dirty="0">
              <a:latin typeface="Teen" pitchFamily="2" charset="0"/>
            </a:endParaRPr>
          </a:p>
          <a:p>
            <a:pPr algn="ctr"/>
            <a:r>
              <a:rPr lang="en-US" sz="8000" dirty="0" smtClean="0">
                <a:latin typeface="Teen" pitchFamily="2" charset="0"/>
              </a:rPr>
              <a:t>m</a:t>
            </a:r>
            <a:r>
              <a:rPr lang="en-US" sz="8000" dirty="0" smtClean="0">
                <a:latin typeface="Teen" pitchFamily="2" charset="0"/>
                <a:cs typeface="Times New Roman"/>
              </a:rPr>
              <a:t>≥5.5</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514600"/>
            <a:ext cx="2667000" cy="1323439"/>
          </a:xfrm>
          <a:prstGeom prst="rect">
            <a:avLst/>
          </a:prstGeom>
          <a:noFill/>
        </p:spPr>
        <p:txBody>
          <a:bodyPr wrap="square" rtlCol="0">
            <a:spAutoFit/>
          </a:bodyPr>
          <a:lstStyle/>
          <a:p>
            <a:r>
              <a:rPr lang="en-US" sz="8000" dirty="0" smtClean="0">
                <a:latin typeface="Teen" pitchFamily="2" charset="0"/>
              </a:rPr>
              <a:t>p&gt;-18</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2514600"/>
            <a:ext cx="2133600" cy="1323439"/>
          </a:xfrm>
          <a:prstGeom prst="rect">
            <a:avLst/>
          </a:prstGeom>
          <a:noFill/>
        </p:spPr>
        <p:txBody>
          <a:bodyPr wrap="square" rtlCol="0">
            <a:spAutoFit/>
          </a:bodyPr>
          <a:lstStyle/>
          <a:p>
            <a:r>
              <a:rPr lang="en-US" sz="8000" dirty="0" smtClean="0">
                <a:latin typeface="Teen" pitchFamily="2" charset="0"/>
              </a:rPr>
              <a:t>a</a:t>
            </a:r>
            <a:r>
              <a:rPr lang="en-US" sz="8000" dirty="0" smtClean="0">
                <a:latin typeface="Teen" pitchFamily="2" charset="0"/>
                <a:cs typeface="Times New Roman"/>
              </a:rPr>
              <a:t>≤5</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2590800"/>
            <a:ext cx="2209800" cy="1323439"/>
          </a:xfrm>
          <a:prstGeom prst="rect">
            <a:avLst/>
          </a:prstGeom>
          <a:noFill/>
        </p:spPr>
        <p:txBody>
          <a:bodyPr wrap="square" rtlCol="0">
            <a:spAutoFit/>
          </a:bodyPr>
          <a:lstStyle/>
          <a:p>
            <a:r>
              <a:rPr lang="en-US" sz="8000" dirty="0" smtClean="0">
                <a:latin typeface="Teen" pitchFamily="2" charset="0"/>
              </a:rPr>
              <a:t>n&gt;6</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2514600"/>
            <a:ext cx="1828800" cy="1323439"/>
          </a:xfrm>
          <a:prstGeom prst="rect">
            <a:avLst/>
          </a:prstGeom>
          <a:noFill/>
        </p:spPr>
        <p:txBody>
          <a:bodyPr wrap="square" rtlCol="0">
            <a:spAutoFit/>
          </a:bodyPr>
          <a:lstStyle/>
          <a:p>
            <a:r>
              <a:rPr lang="en-US" sz="8000" dirty="0" smtClean="0">
                <a:latin typeface="Teen" pitchFamily="2" charset="0"/>
              </a:rPr>
              <a:t>r&lt;9</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514600"/>
            <a:ext cx="6477000" cy="1323439"/>
          </a:xfrm>
          <a:prstGeom prst="rect">
            <a:avLst/>
          </a:prstGeom>
          <a:noFill/>
        </p:spPr>
        <p:txBody>
          <a:bodyPr wrap="square" rtlCol="0">
            <a:spAutoFit/>
          </a:bodyPr>
          <a:lstStyle/>
          <a:p>
            <a:r>
              <a:rPr lang="en-US" sz="8000" dirty="0" smtClean="0">
                <a:latin typeface="Teen" pitchFamily="2" charset="0"/>
              </a:rPr>
              <a:t>0,1,2,3,4,5,6,7</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590800"/>
            <a:ext cx="2743200" cy="1323439"/>
          </a:xfrm>
          <a:prstGeom prst="rect">
            <a:avLst/>
          </a:prstGeom>
          <a:noFill/>
        </p:spPr>
        <p:txBody>
          <a:bodyPr wrap="square" rtlCol="0">
            <a:spAutoFit/>
          </a:bodyPr>
          <a:lstStyle/>
          <a:p>
            <a:r>
              <a:rPr lang="en-US" sz="8000" dirty="0" smtClean="0">
                <a:latin typeface="Teen" pitchFamily="2" charset="0"/>
              </a:rPr>
              <a:t>X&gt;-10</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590800"/>
            <a:ext cx="3276600" cy="1323439"/>
          </a:xfrm>
          <a:prstGeom prst="rect">
            <a:avLst/>
          </a:prstGeom>
          <a:noFill/>
        </p:spPr>
        <p:txBody>
          <a:bodyPr wrap="square" rtlCol="0">
            <a:spAutoFit/>
          </a:bodyPr>
          <a:lstStyle/>
          <a:p>
            <a:r>
              <a:rPr lang="en-US" sz="8000" dirty="0" smtClean="0">
                <a:solidFill>
                  <a:schemeClr val="bg1"/>
                </a:solidFill>
                <a:latin typeface="Teen" pitchFamily="2" charset="0"/>
              </a:rPr>
              <a:t>X+6&gt;2</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2590800"/>
            <a:ext cx="1981200" cy="1323439"/>
          </a:xfrm>
          <a:prstGeom prst="rect">
            <a:avLst/>
          </a:prstGeom>
          <a:noFill/>
        </p:spPr>
        <p:txBody>
          <a:bodyPr wrap="square" rtlCol="0">
            <a:spAutoFit/>
          </a:bodyPr>
          <a:lstStyle/>
          <a:p>
            <a:r>
              <a:rPr lang="en-US" sz="8000" dirty="0" smtClean="0">
                <a:latin typeface="Teen" pitchFamily="2" charset="0"/>
              </a:rPr>
              <a:t>1</a:t>
            </a:r>
            <a:r>
              <a:rPr lang="en-US" sz="8000" dirty="0" smtClean="0">
                <a:latin typeface="Teen" pitchFamily="2" charset="0"/>
                <a:cs typeface="Times New Roman"/>
              </a:rPr>
              <a:t>≤X</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743200"/>
            <a:ext cx="2667000" cy="1323439"/>
          </a:xfrm>
          <a:prstGeom prst="rect">
            <a:avLst/>
          </a:prstGeom>
          <a:noFill/>
        </p:spPr>
        <p:txBody>
          <a:bodyPr wrap="square" rtlCol="0">
            <a:spAutoFit/>
          </a:bodyPr>
          <a:lstStyle/>
          <a:p>
            <a:r>
              <a:rPr lang="en-US" sz="8000" dirty="0" smtClean="0">
                <a:latin typeface="Teen" pitchFamily="2" charset="0"/>
              </a:rPr>
              <a:t>m&gt;-11</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2743200"/>
            <a:ext cx="2438400" cy="1323439"/>
          </a:xfrm>
          <a:prstGeom prst="rect">
            <a:avLst/>
          </a:prstGeom>
          <a:noFill/>
        </p:spPr>
        <p:txBody>
          <a:bodyPr wrap="square" rtlCol="0">
            <a:spAutoFit/>
          </a:bodyPr>
          <a:lstStyle/>
          <a:p>
            <a:r>
              <a:rPr lang="en-US" sz="8000" dirty="0" smtClean="0">
                <a:latin typeface="Teen" pitchFamily="2" charset="0"/>
              </a:rPr>
              <a:t>b</a:t>
            </a:r>
            <a:r>
              <a:rPr lang="en-US" sz="8000" dirty="0" smtClean="0">
                <a:latin typeface="Teen" pitchFamily="2" charset="0"/>
                <a:cs typeface="Times New Roman"/>
              </a:rPr>
              <a:t>≤10</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057400"/>
            <a:ext cx="6705600" cy="2554545"/>
          </a:xfrm>
          <a:prstGeom prst="rect">
            <a:avLst/>
          </a:prstGeom>
          <a:noFill/>
        </p:spPr>
        <p:txBody>
          <a:bodyPr wrap="square" rtlCol="0">
            <a:spAutoFit/>
          </a:bodyPr>
          <a:lstStyle/>
          <a:p>
            <a:r>
              <a:rPr lang="en-US" sz="8000" dirty="0" smtClean="0">
                <a:latin typeface="Teen" pitchFamily="2" charset="0"/>
              </a:rPr>
              <a:t>0,1,2,3,4,5,6,7,8,9,10,11,12,13</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2667000"/>
            <a:ext cx="1905000" cy="1323439"/>
          </a:xfrm>
          <a:prstGeom prst="rect">
            <a:avLst/>
          </a:prstGeom>
          <a:noFill/>
        </p:spPr>
        <p:txBody>
          <a:bodyPr wrap="square" rtlCol="0">
            <a:spAutoFit/>
          </a:bodyPr>
          <a:lstStyle/>
          <a:p>
            <a:r>
              <a:rPr lang="en-US" sz="8000" dirty="0" smtClean="0">
                <a:latin typeface="Teen" pitchFamily="2" charset="0"/>
              </a:rPr>
              <a:t>8&gt;b</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743200"/>
            <a:ext cx="2667000" cy="1323439"/>
          </a:xfrm>
          <a:prstGeom prst="rect">
            <a:avLst/>
          </a:prstGeom>
          <a:noFill/>
        </p:spPr>
        <p:txBody>
          <a:bodyPr wrap="square" rtlCol="0">
            <a:spAutoFit/>
          </a:bodyPr>
          <a:lstStyle/>
          <a:p>
            <a:r>
              <a:rPr lang="en-US" sz="8000" dirty="0" smtClean="0">
                <a:latin typeface="Teen" pitchFamily="2" charset="0"/>
              </a:rPr>
              <a:t>m&lt;-1</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590800"/>
            <a:ext cx="2819400" cy="1323439"/>
          </a:xfrm>
          <a:prstGeom prst="rect">
            <a:avLst/>
          </a:prstGeom>
          <a:noFill/>
        </p:spPr>
        <p:txBody>
          <a:bodyPr wrap="square" rtlCol="0">
            <a:spAutoFit/>
          </a:bodyPr>
          <a:lstStyle/>
          <a:p>
            <a:r>
              <a:rPr lang="en-US" sz="8000" dirty="0">
                <a:latin typeface="Teen" pitchFamily="2" charset="0"/>
              </a:rPr>
              <a:t>a</a:t>
            </a:r>
            <a:r>
              <a:rPr lang="en-US" sz="8000" dirty="0" smtClean="0">
                <a:latin typeface="Teen" pitchFamily="2" charset="0"/>
                <a:cs typeface="Times New Roman"/>
              </a:rPr>
              <a:t>≤-4</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590800"/>
            <a:ext cx="5791200" cy="1323439"/>
          </a:xfrm>
          <a:prstGeom prst="rect">
            <a:avLst/>
          </a:prstGeom>
          <a:noFill/>
        </p:spPr>
        <p:txBody>
          <a:bodyPr wrap="square" rtlCol="0">
            <a:spAutoFit/>
          </a:bodyPr>
          <a:lstStyle/>
          <a:p>
            <a:r>
              <a:rPr lang="en-US" sz="8000" dirty="0" smtClean="0">
                <a:latin typeface="Teen" pitchFamily="2" charset="0"/>
              </a:rPr>
              <a:t>No solution</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0"/>
            <a:ext cx="8305800" cy="3231654"/>
          </a:xfrm>
          <a:prstGeom prst="rect">
            <a:avLst/>
          </a:prstGeom>
          <a:noFill/>
        </p:spPr>
        <p:txBody>
          <a:bodyPr wrap="square" rtlCol="0">
            <a:spAutoFit/>
          </a:bodyPr>
          <a:lstStyle/>
          <a:p>
            <a:pPr algn="ctr"/>
            <a:r>
              <a:rPr lang="en-US" sz="8000" dirty="0" smtClean="0">
                <a:latin typeface="Teen" pitchFamily="2" charset="0"/>
              </a:rPr>
              <a:t>210+16m&gt;175+20m</a:t>
            </a:r>
          </a:p>
          <a:p>
            <a:pPr algn="ctr"/>
            <a:endParaRPr lang="en-US" sz="4400" dirty="0">
              <a:latin typeface="Teen" pitchFamily="2" charset="0"/>
            </a:endParaRPr>
          </a:p>
          <a:p>
            <a:pPr algn="ctr"/>
            <a:r>
              <a:rPr lang="en-US" sz="8000" dirty="0" smtClean="0">
                <a:latin typeface="Teen" pitchFamily="2" charset="0"/>
              </a:rPr>
              <a:t>8.75m</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743200"/>
            <a:ext cx="3886200"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dirty="0" smtClean="0">
                <a:latin typeface="Teen" pitchFamily="2" charset="0"/>
              </a:rPr>
              <a:t>-10&lt;X&lt;4</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667000"/>
            <a:ext cx="4572000" cy="1323439"/>
          </a:xfrm>
          <a:prstGeom prst="rect">
            <a:avLst/>
          </a:prstGeom>
          <a:noFill/>
        </p:spPr>
        <p:txBody>
          <a:bodyPr wrap="square" rtlCol="0">
            <a:spAutoFit/>
          </a:bodyPr>
          <a:lstStyle/>
          <a:p>
            <a:r>
              <a:rPr lang="en-US" sz="8000" dirty="0" smtClean="0">
                <a:solidFill>
                  <a:schemeClr val="bg1"/>
                </a:solidFill>
                <a:latin typeface="Teen" pitchFamily="2" charset="0"/>
              </a:rPr>
              <a:t>n-1.3&lt;3.2</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667000"/>
            <a:ext cx="8077200"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dirty="0" smtClean="0">
                <a:latin typeface="Teen" pitchFamily="2" charset="0"/>
              </a:rPr>
              <a:t>All real numbers</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667000"/>
            <a:ext cx="5029200"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dirty="0" smtClean="0">
                <a:latin typeface="Teen" pitchFamily="2" charset="0"/>
              </a:rPr>
              <a:t>-22</a:t>
            </a:r>
            <a:r>
              <a:rPr lang="en-US" sz="8000" dirty="0" smtClean="0">
                <a:latin typeface="Teen" pitchFamily="2" charset="0"/>
                <a:cs typeface="Times New Roman"/>
              </a:rPr>
              <a:t>≤X≤22</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2819400"/>
            <a:ext cx="3657600"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dirty="0" smtClean="0">
                <a:latin typeface="Teen" pitchFamily="2" charset="0"/>
              </a:rPr>
              <a:t>-3&lt;X&lt;3</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514600"/>
            <a:ext cx="4191000"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dirty="0" smtClean="0">
                <a:latin typeface="Teen" pitchFamily="2" charset="0"/>
              </a:rPr>
              <a:t>68</a:t>
            </a:r>
            <a:r>
              <a:rPr lang="en-US" sz="8000" dirty="0" smtClean="0">
                <a:latin typeface="Teen" pitchFamily="2" charset="0"/>
                <a:cs typeface="Times New Roman"/>
              </a:rPr>
              <a:t>≤X≤84</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77200" cy="5632311"/>
          </a:xfrm>
          <a:prstGeom prst="rect">
            <a:avLst/>
          </a:prstGeom>
        </p:spPr>
        <p:txBody>
          <a:bodyPr wrap="square">
            <a:spAutoFit/>
          </a:bodyPr>
          <a:lstStyle/>
          <a:p>
            <a:pPr algn="ctr"/>
            <a:r>
              <a:rPr lang="en-US" sz="3600" dirty="0" smtClean="0">
                <a:solidFill>
                  <a:schemeClr val="bg1"/>
                </a:solidFill>
                <a:latin typeface="Teen" pitchFamily="2" charset="0"/>
              </a:rPr>
              <a:t>In a remedial math class at the community college, only five chapter exams are given and an 80% must be achieved in order to take the state exit exam. Pam has completed the first four exams with scores of 71, 84, 79, and 81. Write an inequality to find the minimal score Pam can make on the fifth exam in order to take the state exit exam?</a:t>
            </a:r>
            <a:endParaRPr lang="en-US" sz="3600" dirty="0">
              <a:solidFill>
                <a:schemeClr val="bg1"/>
              </a:solidFill>
              <a:latin typeface="Teen" pitchFamily="2" charset="0"/>
            </a:endParaRPr>
          </a:p>
        </p:txBody>
      </p:sp>
      <p:sp>
        <p:nvSpPr>
          <p:cNvPr id="7" name="TextBox 6"/>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3" action="ppaction://hlinksldjump"/>
              </a:rPr>
              <a:t></a:t>
            </a:r>
            <a:endParaRPr lang="en-US" sz="2800" dirty="0">
              <a:latin typeface="Teen" pitchFamily="2" charset="0"/>
            </a:endParaRPr>
          </a:p>
        </p:txBody>
      </p:sp>
      <p:pic>
        <p:nvPicPr>
          <p:cNvPr id="8" name="Jeopardy_Think_Music.mp3">
            <a:hlinkClick r:id="" action="ppaction://media"/>
          </p:cNvPr>
          <p:cNvPicPr>
            <a:picLocks noRot="1" noChangeAspect="1"/>
          </p:cNvPicPr>
          <p:nvPr>
            <a:audioFile r:link="rId1"/>
          </p:nvPr>
        </p:nvPicPr>
        <p:blipFill>
          <a:blip r:embed="rId4" cstate="print"/>
          <a:stretch>
            <a:fillRect/>
          </a:stretch>
        </p:blipFill>
        <p:spPr>
          <a:xfrm>
            <a:off x="228600" y="6324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373"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2438400"/>
            <a:ext cx="1600200" cy="1323439"/>
          </a:xfrm>
          <a:prstGeom prst="rect">
            <a:avLst/>
          </a:prstGeom>
          <a:noFill/>
        </p:spPr>
        <p:txBody>
          <a:bodyPr wrap="square" rtlCol="0">
            <a:spAutoFit/>
          </a:bodyPr>
          <a:lstStyle/>
          <a:p>
            <a:pPr algn="ctr"/>
            <a:r>
              <a:rPr lang="en-US" sz="8000" dirty="0" smtClean="0">
                <a:latin typeface="Teen" pitchFamily="2" charset="0"/>
              </a:rPr>
              <a:t>85</a:t>
            </a:r>
            <a:endParaRPr lang="en-US" sz="8000" dirty="0">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7162800" cy="1200329"/>
          </a:xfrm>
          <a:prstGeom prst="rect">
            <a:avLst/>
          </a:prstGeom>
          <a:noFill/>
        </p:spPr>
        <p:txBody>
          <a:bodyPr wrap="square" rtlCol="0">
            <a:spAutoFit/>
          </a:bodyPr>
          <a:lstStyle/>
          <a:p>
            <a:pPr algn="ctr"/>
            <a:r>
              <a:rPr lang="en-US" sz="3600" dirty="0" smtClean="0">
                <a:solidFill>
                  <a:schemeClr val="bg1"/>
                </a:solidFill>
                <a:latin typeface="Teen" pitchFamily="2" charset="0"/>
              </a:rPr>
              <a:t>Please add you points and write your total on the front board</a:t>
            </a:r>
            <a:endParaRPr lang="en-US" sz="3600" dirty="0">
              <a:solidFill>
                <a:schemeClr val="bg1"/>
              </a:solidFill>
              <a:latin typeface="Teen" pitchFamily="2" charset="0"/>
            </a:endParaRPr>
          </a:p>
        </p:txBody>
      </p:sp>
      <p:sp>
        <p:nvSpPr>
          <p:cNvPr id="3" name="TextBox 2"/>
          <p:cNvSpPr txBox="1"/>
          <p:nvPr/>
        </p:nvSpPr>
        <p:spPr>
          <a:xfrm>
            <a:off x="0" y="2133600"/>
            <a:ext cx="9144000" cy="3724096"/>
          </a:xfrm>
          <a:prstGeom prst="rect">
            <a:avLst/>
          </a:prstGeom>
          <a:noFill/>
        </p:spPr>
        <p:txBody>
          <a:bodyPr wrap="square" rtlCol="0">
            <a:spAutoFit/>
          </a:bodyPr>
          <a:lstStyle/>
          <a:p>
            <a:pPr algn="ctr"/>
            <a:r>
              <a:rPr lang="en-US" sz="3200" dirty="0" smtClean="0">
                <a:solidFill>
                  <a:schemeClr val="bg1"/>
                </a:solidFill>
                <a:latin typeface="Teen" pitchFamily="2" charset="0"/>
              </a:rPr>
              <a:t>The links below are resources for </a:t>
            </a:r>
          </a:p>
          <a:p>
            <a:pPr algn="ctr"/>
            <a:r>
              <a:rPr lang="en-US" sz="3200" dirty="0" smtClean="0">
                <a:solidFill>
                  <a:schemeClr val="bg1"/>
                </a:solidFill>
                <a:latin typeface="Teen" pitchFamily="2" charset="0"/>
              </a:rPr>
              <a:t>extra practice and review</a:t>
            </a:r>
          </a:p>
          <a:p>
            <a:pPr algn="ctr"/>
            <a:endParaRPr lang="en-US" sz="2800" dirty="0" smtClean="0">
              <a:solidFill>
                <a:schemeClr val="bg1"/>
              </a:solidFill>
              <a:latin typeface="Teen" pitchFamily="2" charset="0"/>
            </a:endParaRPr>
          </a:p>
          <a:p>
            <a:pPr algn="ctr"/>
            <a:r>
              <a:rPr lang="en-US" sz="2800" dirty="0" smtClean="0">
                <a:solidFill>
                  <a:schemeClr val="bg1"/>
                </a:solidFill>
                <a:latin typeface="Teen" pitchFamily="2" charset="0"/>
                <a:hlinkClick r:id="rId2"/>
              </a:rPr>
              <a:t>Interactive practice </a:t>
            </a:r>
            <a:endParaRPr lang="en-US" sz="2800" dirty="0" smtClean="0">
              <a:solidFill>
                <a:schemeClr val="bg1"/>
              </a:solidFill>
              <a:latin typeface="Teen" pitchFamily="2" charset="0"/>
            </a:endParaRPr>
          </a:p>
          <a:p>
            <a:pPr algn="ctr"/>
            <a:endParaRPr lang="en-US" sz="2800" dirty="0" smtClean="0">
              <a:solidFill>
                <a:schemeClr val="bg1"/>
              </a:solidFill>
              <a:latin typeface="Teen" pitchFamily="2" charset="0"/>
            </a:endParaRPr>
          </a:p>
          <a:p>
            <a:pPr algn="ctr"/>
            <a:r>
              <a:rPr lang="en-US" sz="2800" dirty="0" smtClean="0">
                <a:solidFill>
                  <a:schemeClr val="bg1"/>
                </a:solidFill>
                <a:latin typeface="Teen" pitchFamily="2" charset="0"/>
                <a:hlinkClick r:id="rId3"/>
              </a:rPr>
              <a:t>Extra problems with answers and explanations</a:t>
            </a:r>
            <a:endParaRPr lang="en-US" sz="2800" dirty="0" smtClean="0">
              <a:solidFill>
                <a:schemeClr val="bg1"/>
              </a:solidFill>
              <a:latin typeface="Teen" pitchFamily="2" charset="0"/>
            </a:endParaRPr>
          </a:p>
          <a:p>
            <a:pPr algn="ctr"/>
            <a:endParaRPr lang="en-US" sz="3200" dirty="0" smtClean="0">
              <a:solidFill>
                <a:schemeClr val="bg1"/>
              </a:solidFill>
              <a:latin typeface="Teen" pitchFamily="2" charset="0"/>
            </a:endParaRPr>
          </a:p>
          <a:p>
            <a:pPr algn="ctr"/>
            <a:endParaRPr lang="en-US" sz="2800" dirty="0">
              <a:solidFill>
                <a:schemeClr val="bg1"/>
              </a:solidFill>
              <a:latin typeface="Tee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590800"/>
            <a:ext cx="3276600" cy="1323439"/>
          </a:xfrm>
          <a:prstGeom prst="rect">
            <a:avLst/>
          </a:prstGeom>
          <a:noFill/>
        </p:spPr>
        <p:txBody>
          <a:bodyPr wrap="square" rtlCol="0">
            <a:spAutoFit/>
          </a:bodyPr>
          <a:lstStyle/>
          <a:p>
            <a:r>
              <a:rPr lang="en-US" sz="8000" dirty="0" smtClean="0">
                <a:solidFill>
                  <a:schemeClr val="bg1"/>
                </a:solidFill>
                <a:latin typeface="Teen" pitchFamily="2" charset="0"/>
              </a:rPr>
              <a:t>1&lt;m+4</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667000"/>
            <a:ext cx="5638800" cy="1323439"/>
          </a:xfrm>
          <a:prstGeom prst="rect">
            <a:avLst/>
          </a:prstGeom>
          <a:noFill/>
        </p:spPr>
        <p:txBody>
          <a:bodyPr wrap="square" rtlCol="0">
            <a:spAutoFit/>
          </a:bodyPr>
          <a:lstStyle/>
          <a:p>
            <a:r>
              <a:rPr lang="en-US" sz="8000" dirty="0" smtClean="0">
                <a:solidFill>
                  <a:schemeClr val="bg1"/>
                </a:solidFill>
                <a:latin typeface="Teen" pitchFamily="2" charset="0"/>
              </a:rPr>
              <a:t>n-(1/4)&lt;(3/4) </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391400" cy="5509200"/>
          </a:xfrm>
          <a:prstGeom prst="rect">
            <a:avLst/>
          </a:prstGeom>
          <a:noFill/>
        </p:spPr>
        <p:txBody>
          <a:bodyPr wrap="square" rtlCol="0">
            <a:spAutoFit/>
          </a:bodyPr>
          <a:lstStyle/>
          <a:p>
            <a:pPr algn="ctr"/>
            <a:r>
              <a:rPr lang="en-US" sz="4400" dirty="0" smtClean="0">
                <a:solidFill>
                  <a:schemeClr val="bg1"/>
                </a:solidFill>
                <a:latin typeface="Teen" pitchFamily="2" charset="0"/>
              </a:rPr>
              <a:t>Tanya wants to run at least 10 miles per week. So far this week she ran 4.5 miles. Write and solve an inequality to determine how many more miles Tanya must run this week to reach her goal. </a:t>
            </a:r>
            <a:endParaRPr lang="en-US" sz="44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pic>
        <p:nvPicPr>
          <p:cNvPr id="47105" name="Picture 1"/>
          <p:cNvPicPr>
            <a:picLocks noChangeAspect="1" noChangeArrowheads="1"/>
          </p:cNvPicPr>
          <p:nvPr/>
        </p:nvPicPr>
        <p:blipFill>
          <a:blip r:embed="rId3" cstate="print"/>
          <a:srcRect/>
          <a:stretch>
            <a:fillRect/>
          </a:stretch>
        </p:blipFill>
        <p:spPr bwMode="auto">
          <a:xfrm>
            <a:off x="228600" y="5334000"/>
            <a:ext cx="1905000" cy="12640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514600"/>
            <a:ext cx="3962400" cy="1323439"/>
          </a:xfrm>
          <a:prstGeom prst="rect">
            <a:avLst/>
          </a:prstGeom>
          <a:noFill/>
        </p:spPr>
        <p:txBody>
          <a:bodyPr wrap="square" rtlCol="0">
            <a:spAutoFit/>
          </a:bodyPr>
          <a:lstStyle/>
          <a:p>
            <a:r>
              <a:rPr lang="en-US" sz="8000" dirty="0" smtClean="0">
                <a:solidFill>
                  <a:schemeClr val="bg1"/>
                </a:solidFill>
                <a:latin typeface="Teen" pitchFamily="2" charset="0"/>
              </a:rPr>
              <a:t>(P/-3)</a:t>
            </a:r>
            <a:r>
              <a:rPr lang="en-US" sz="8000" dirty="0" smtClean="0">
                <a:solidFill>
                  <a:schemeClr val="bg1"/>
                </a:solidFill>
                <a:latin typeface="Times New Roman"/>
                <a:cs typeface="Times New Roman"/>
              </a:rPr>
              <a:t>≤</a:t>
            </a:r>
            <a:r>
              <a:rPr lang="en-US" sz="8000" dirty="0" smtClean="0">
                <a:solidFill>
                  <a:schemeClr val="bg1"/>
                </a:solidFill>
                <a:latin typeface="Teen" pitchFamily="2" charset="0"/>
                <a:cs typeface="Times New Roman"/>
              </a:rPr>
              <a:t>6</a:t>
            </a:r>
            <a:endParaRPr lang="en-US" sz="8000" dirty="0">
              <a:solidFill>
                <a:schemeClr val="bg1"/>
              </a:solidFill>
              <a:latin typeface="Teen" pitchFamily="2" charset="0"/>
            </a:endParaRPr>
          </a:p>
        </p:txBody>
      </p:sp>
      <p:sp>
        <p:nvSpPr>
          <p:cNvPr id="3" name="TextBox 2"/>
          <p:cNvSpPr txBox="1"/>
          <p:nvPr/>
        </p:nvSpPr>
        <p:spPr>
          <a:xfrm>
            <a:off x="8153400" y="6019800"/>
            <a:ext cx="609600" cy="523220"/>
          </a:xfrm>
          <a:prstGeom prst="rect">
            <a:avLst/>
          </a:prstGeom>
          <a:noFill/>
        </p:spPr>
        <p:txBody>
          <a:bodyPr wrap="square" rtlCol="0">
            <a:spAutoFit/>
          </a:bodyPr>
          <a:lstStyle/>
          <a:p>
            <a:r>
              <a:rPr lang="en-US" sz="2800" dirty="0" smtClean="0">
                <a:latin typeface="Teen" pitchFamily="2" charset="0"/>
                <a:cs typeface="Times New Roman"/>
                <a:sym typeface="Wingdings" pitchFamily="2" charset="2"/>
                <a:hlinkClick r:id="rId2" action="ppaction://hlinksldjump"/>
              </a:rPr>
              <a:t></a:t>
            </a:r>
            <a:endParaRPr lang="en-US" sz="2800" dirty="0">
              <a:latin typeface="Teen"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633</Words>
  <Application>Microsoft Office PowerPoint</Application>
  <PresentationFormat>On-screen Show (4:3)</PresentationFormat>
  <Paragraphs>166</Paragraphs>
  <Slides>56</Slides>
  <Notes>2</Notes>
  <HiddenSlides>0</HiddenSlides>
  <MMClips>1</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Kendra</dc:creator>
  <cp:lastModifiedBy>Kendra</cp:lastModifiedBy>
  <cp:revision>69</cp:revision>
  <dcterms:created xsi:type="dcterms:W3CDTF">2011-03-01T20:36:46Z</dcterms:created>
  <dcterms:modified xsi:type="dcterms:W3CDTF">2011-03-03T22:51:36Z</dcterms:modified>
</cp:coreProperties>
</file>